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7"/>
  </p:notesMasterIdLst>
  <p:sldIdLst>
    <p:sldId id="257" r:id="rId5"/>
    <p:sldId id="258" r:id="rId6"/>
    <p:sldId id="489" r:id="rId7"/>
    <p:sldId id="490" r:id="rId8"/>
    <p:sldId id="491" r:id="rId9"/>
    <p:sldId id="492" r:id="rId10"/>
    <p:sldId id="493" r:id="rId11"/>
    <p:sldId id="494" r:id="rId12"/>
    <p:sldId id="495" r:id="rId13"/>
    <p:sldId id="496" r:id="rId14"/>
    <p:sldId id="497" r:id="rId15"/>
    <p:sldId id="498" r:id="rId16"/>
  </p:sldIdLst>
  <p:sldSz cx="12192000" cy="6858000"/>
  <p:notesSz cx="6858000" cy="9144000"/>
  <p:embeddedFontLst>
    <p:embeddedFont>
      <p:font typeface="KoPubWorldDotum" panose="020B0600000101010101" charset="-127"/>
      <p:regular r:id="rId18"/>
      <p:bold r:id="rId19"/>
    </p:embeddedFont>
    <p:embeddedFont>
      <p:font typeface="KoPubWorldDotum_Pro Bold" panose="020B0600000101010101" charset="-127"/>
      <p:bold r:id="rId20"/>
    </p:embeddedFont>
    <p:embeddedFont>
      <p:font typeface="KoPubWorldDotum_Pro Light" panose="020B0600000101010101" charset="-127"/>
      <p:regular r:id="rId21"/>
    </p:embeddedFont>
    <p:embeddedFont>
      <p:font typeface="Forte" panose="03060902040502070203" pitchFamily="66" charset="0"/>
      <p:regular r:id="rId22"/>
    </p:embeddedFont>
    <p:embeddedFont>
      <p:font typeface="KoPubWorld돋움체 Bold" panose="00000800000000000000" pitchFamily="2" charset="-127"/>
      <p:bold r:id="rId23"/>
    </p:embeddedFont>
    <p:embeddedFont>
      <p:font typeface="KoPubWorld돋움체 Light" panose="00000300000000000000" pitchFamily="2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에스코어 드림 4 Regular" panose="020B0503030302020204" pitchFamily="34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12" autoAdjust="0"/>
    <p:restoredTop sz="95986"/>
  </p:normalViewPr>
  <p:slideViewPr>
    <p:cSldViewPr snapToGrid="0">
      <p:cViewPr varScale="1">
        <p:scale>
          <a:sx n="62" d="100"/>
          <a:sy n="62" d="100"/>
        </p:scale>
        <p:origin x="1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53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03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5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619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924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731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162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759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4A68-7784-458F-803C-FB8D89CC18AD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5117321" y="2362430"/>
            <a:ext cx="6541279" cy="3047706"/>
            <a:chOff x="5117321" y="2414945"/>
            <a:chExt cx="6541279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5117321" y="2414945"/>
              <a:ext cx="6541279" cy="1785104"/>
              <a:chOff x="5117321" y="2683103"/>
              <a:chExt cx="6541279" cy="1785104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5117321" y="4006542"/>
                <a:ext cx="654127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14. </a:t>
                </a:r>
                <a:r>
                  <a:rPr kumimoji="1" lang="ko-KR" altLang="en-US" sz="240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합성곱</a:t>
                </a:r>
                <a:r>
                  <a:rPr kumimoji="1" lang="ko-KR" altLang="en-US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신경망을 사용한 컴퓨터 비전</a:t>
                </a:r>
                <a:endParaRPr kumimoji="1" lang="en-US" altLang="ko-KR" sz="28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570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[2]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다차원 스케일링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(MDS; multi-dimensional scaling)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거리를 보존하면서 차원을 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[3] </a:t>
            </a:r>
            <a:r>
              <a:rPr lang="en-US" altLang="ko-KR" sz="24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Isomap</a:t>
            </a:r>
            <a:endParaRPr lang="en-US" altLang="ko-KR" sz="24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각 샘플을 가장 가까운 이웃과 연결하는 방식으로 그래프를 생성함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샘플 간의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geodesic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distance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유지하며 차원을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축소해나감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[4] </a:t>
            </a:r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t-SNE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(t-distributed stochastic neighbor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비슷한 샘플은 가까이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비슷하지 않은 샘플은 멀리 떨어지도록 하며 차원축소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시각화에 많이 사용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고차원 공간의 샘플의 군집을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시각화할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때 사용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00042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64E277F-92DA-4BC8-935C-F8CF1B726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72" y="1410943"/>
            <a:ext cx="11318055" cy="403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75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555035" y="1621065"/>
            <a:ext cx="6763250" cy="3661803"/>
            <a:chOff x="593574" y="850681"/>
            <a:chExt cx="6763250" cy="366180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6003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API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32472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13.2 </a:t>
              </a:r>
              <a:r>
                <a:rPr lang="en-US" altLang="ko-KR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TFRecord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포맷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21291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13.4 TF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변환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6638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13.5 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데이터셋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(TFDS)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프로젝트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33986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입력 특성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전처리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9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8396706" y="0"/>
            <a:ext cx="4627495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914688D-6F07-9F40-8196-D7F15E4679DD}"/>
              </a:ext>
            </a:extLst>
          </p:cNvPr>
          <p:cNvSpPr txBox="1"/>
          <p:nvPr/>
        </p:nvSpPr>
        <p:spPr>
          <a:xfrm>
            <a:off x="494910" y="324187"/>
            <a:ext cx="3086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14.1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시각 피질 구조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030700-7EB9-A242-B00A-22695CA1CC87}"/>
              </a:ext>
            </a:extLst>
          </p:cNvPr>
          <p:cNvSpPr/>
          <p:nvPr/>
        </p:nvSpPr>
        <p:spPr>
          <a:xfrm>
            <a:off x="370080" y="314524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9115369" y="3017792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508952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07FCA4-B9CB-4E80-BD66-3F7B89BDE5EC}"/>
              </a:ext>
            </a:extLst>
          </p:cNvPr>
          <p:cNvSpPr txBox="1"/>
          <p:nvPr/>
        </p:nvSpPr>
        <p:spPr>
          <a:xfrm>
            <a:off x="494910" y="928988"/>
            <a:ext cx="2356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14.2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합성곱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층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E4B6E41-8D85-43A6-B57A-BD51918C0E7B}"/>
              </a:ext>
            </a:extLst>
          </p:cNvPr>
          <p:cNvSpPr/>
          <p:nvPr/>
        </p:nvSpPr>
        <p:spPr>
          <a:xfrm>
            <a:off x="370080" y="919325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C1F062-BB43-4DDD-8010-5C6815E14FDB}"/>
              </a:ext>
            </a:extLst>
          </p:cNvPr>
          <p:cNvSpPr txBox="1"/>
          <p:nvPr/>
        </p:nvSpPr>
        <p:spPr>
          <a:xfrm>
            <a:off x="495434" y="1524126"/>
            <a:ext cx="2044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14.3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풀링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층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10A2D50-94C9-4C75-853A-5BB5B2710ADD}"/>
              </a:ext>
            </a:extLst>
          </p:cNvPr>
          <p:cNvSpPr/>
          <p:nvPr/>
        </p:nvSpPr>
        <p:spPr>
          <a:xfrm>
            <a:off x="370604" y="1514463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637669-0725-4983-9A67-AAC4041A55C8}"/>
              </a:ext>
            </a:extLst>
          </p:cNvPr>
          <p:cNvSpPr txBox="1"/>
          <p:nvPr/>
        </p:nvSpPr>
        <p:spPr>
          <a:xfrm>
            <a:off x="495434" y="2128927"/>
            <a:ext cx="2486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14.4 CNN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구조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58CD452-1EA8-478C-AD63-D81C4051EB95}"/>
              </a:ext>
            </a:extLst>
          </p:cNvPr>
          <p:cNvSpPr/>
          <p:nvPr/>
        </p:nvSpPr>
        <p:spPr>
          <a:xfrm>
            <a:off x="370604" y="2119264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2F57C4-A341-4529-AD7B-6BFE713BA147}"/>
              </a:ext>
            </a:extLst>
          </p:cNvPr>
          <p:cNvSpPr txBox="1"/>
          <p:nvPr/>
        </p:nvSpPr>
        <p:spPr>
          <a:xfrm>
            <a:off x="494910" y="2717344"/>
            <a:ext cx="74182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14.5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케라스를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사용해 </a:t>
            </a:r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ResNet-34 CNN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구현하기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0063ED7-2C23-40E4-A63D-23B6D94070D7}"/>
              </a:ext>
            </a:extLst>
          </p:cNvPr>
          <p:cNvSpPr/>
          <p:nvPr/>
        </p:nvSpPr>
        <p:spPr>
          <a:xfrm>
            <a:off x="370080" y="2707681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34B02E-7B3A-49F0-8E53-EB6BA65DDD73}"/>
              </a:ext>
            </a:extLst>
          </p:cNvPr>
          <p:cNvSpPr txBox="1"/>
          <p:nvPr/>
        </p:nvSpPr>
        <p:spPr>
          <a:xfrm>
            <a:off x="494910" y="3322145"/>
            <a:ext cx="767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14.6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케라스에서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제공하는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사전훈련된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모델 사용하기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35C331-368A-41C8-95B8-9D889D90356A}"/>
              </a:ext>
            </a:extLst>
          </p:cNvPr>
          <p:cNvSpPr/>
          <p:nvPr/>
        </p:nvSpPr>
        <p:spPr>
          <a:xfrm>
            <a:off x="370080" y="3312482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72B206-F16C-4C10-8FB4-919B90312028}"/>
              </a:ext>
            </a:extLst>
          </p:cNvPr>
          <p:cNvSpPr txBox="1"/>
          <p:nvPr/>
        </p:nvSpPr>
        <p:spPr>
          <a:xfrm>
            <a:off x="494910" y="3941127"/>
            <a:ext cx="610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14.7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사전훈련된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모델을 사용한 전이 학습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449F305-6E7E-4BCD-ABC7-6FCB44D0BD86}"/>
              </a:ext>
            </a:extLst>
          </p:cNvPr>
          <p:cNvSpPr/>
          <p:nvPr/>
        </p:nvSpPr>
        <p:spPr>
          <a:xfrm>
            <a:off x="370080" y="3931464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9ECF8FD-CD1C-467D-A774-10EAB0159F01}"/>
              </a:ext>
            </a:extLst>
          </p:cNvPr>
          <p:cNvSpPr txBox="1"/>
          <p:nvPr/>
        </p:nvSpPr>
        <p:spPr>
          <a:xfrm>
            <a:off x="494910" y="4545928"/>
            <a:ext cx="33986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14.8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분류와 위치 추정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3C30FAD-10BE-49C8-A497-D80E210DEFCB}"/>
              </a:ext>
            </a:extLst>
          </p:cNvPr>
          <p:cNvSpPr/>
          <p:nvPr/>
        </p:nvSpPr>
        <p:spPr>
          <a:xfrm>
            <a:off x="370080" y="4536265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15681DB-EF5D-4966-B7A5-997D78FBDCA5}"/>
              </a:ext>
            </a:extLst>
          </p:cNvPr>
          <p:cNvSpPr txBox="1"/>
          <p:nvPr/>
        </p:nvSpPr>
        <p:spPr>
          <a:xfrm>
            <a:off x="494386" y="5144619"/>
            <a:ext cx="2356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14.9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객체 탐지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B3392CD-01BD-4705-98C7-79ECFC538E02}"/>
              </a:ext>
            </a:extLst>
          </p:cNvPr>
          <p:cNvSpPr/>
          <p:nvPr/>
        </p:nvSpPr>
        <p:spPr>
          <a:xfrm>
            <a:off x="369556" y="5134956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F4AD0C-7B57-4DFA-9050-3EC3DBA02960}"/>
              </a:ext>
            </a:extLst>
          </p:cNvPr>
          <p:cNvSpPr txBox="1"/>
          <p:nvPr/>
        </p:nvSpPr>
        <p:spPr>
          <a:xfrm>
            <a:off x="494386" y="5749420"/>
            <a:ext cx="28712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14.10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시맨틱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분할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279EDB1-09AA-4820-88D7-6C8C671EFAF4}"/>
              </a:ext>
            </a:extLst>
          </p:cNvPr>
          <p:cNvSpPr/>
          <p:nvPr/>
        </p:nvSpPr>
        <p:spPr>
          <a:xfrm>
            <a:off x="369556" y="5739757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475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차원의 저주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샘플 각각이 매우 많은 수의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가지고 있는 경우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훈련의 속도를 더디게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좋은 솔루션을 찾기 어렵게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해결책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수를 줄여 가능한 범위로 변경할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가지 접근방법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 /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 learning)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C9FA1C-4756-41D3-9109-81DE472AD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461" y="3831294"/>
            <a:ext cx="8087854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3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73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 축소를 위한 접근 방법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82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8.3 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주성분 분석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(PCA; Principal Component Analysis)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546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230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8.4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커널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PCA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커널 </a:t>
            </a:r>
            <a:r>
              <a:rPr lang="en-US" altLang="ko-KR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kPCA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; Kernel PCA)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556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1420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8.5 LLE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지역 선형 </a:t>
            </a: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임베딩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(LLE; Locally Linear Embedding)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179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8.6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다른 차원 축소 기법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 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(random projection)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랜덤한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선형 투영을 사용하여 데이터를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저차원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공간으로 투영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실제로 거리를 잘 보존하는 것으로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밝혀짐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	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by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Wiliam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B. Johnson, and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Joram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Lindenstrauss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품질은 샘플 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/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목표 차원수에 따라 다름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-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sklearn.</a:t>
            </a:r>
            <a:r>
              <a:rPr lang="en-US" altLang="ko-KR" sz="2400" b="1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random_projection</a:t>
            </a:r>
            <a:endParaRPr lang="en-US" altLang="ko-KR" sz="2400" b="1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97487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3220</TotalTime>
  <Words>562</Words>
  <Application>Microsoft Office PowerPoint</Application>
  <PresentationFormat>와이드스크린</PresentationFormat>
  <Paragraphs>102</Paragraphs>
  <Slides>12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Forte</vt:lpstr>
      <vt:lpstr>에스코어 드림 4 Regular</vt:lpstr>
      <vt:lpstr>KoPubWorld돋움체 Bold</vt:lpstr>
      <vt:lpstr>KoPubWorld돋움체 Light</vt:lpstr>
      <vt:lpstr>Arial</vt:lpstr>
      <vt:lpstr>KoPubWorldDotum_Pro Bold</vt:lpstr>
      <vt:lpstr>맑은 고딕</vt:lpstr>
      <vt:lpstr>Wingdings</vt:lpstr>
      <vt:lpstr>KoPubWorldDotum_Pro Light</vt:lpstr>
      <vt:lpstr>KoPubWorldDotum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95</cp:revision>
  <dcterms:created xsi:type="dcterms:W3CDTF">2019-09-24T13:38:54Z</dcterms:created>
  <dcterms:modified xsi:type="dcterms:W3CDTF">2021-07-28T14:13:29Z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